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  <p:sldMasterId id="2147483668" r:id="rId4"/>
  </p:sldMasterIdLst>
  <p:handoutMasterIdLst>
    <p:handoutMasterId r:id="rId53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04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33A"/>
    <a:srgbClr val="0C0F74"/>
    <a:srgbClr val="FFFFFF"/>
    <a:srgbClr val="1A8EC1"/>
    <a:srgbClr val="00A1C9"/>
    <a:srgbClr val="F07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722" y="12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60B2437-E248-C08B-5D80-348307744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3C7AC5-1284-67FD-5A23-7C1511649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2A35-D389-42A1-9E9F-A3CB163C87F7}" type="datetimeFigureOut">
              <a:rPr lang="pl-PL" smtClean="0"/>
              <a:t>25.01.2024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C13DF9-AEB0-1904-6B03-CFF5F9C63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80D6F70-1410-B18A-05F3-25D5DA9283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6700-F161-418B-9159-F9DA65B75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96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7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4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66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>
            <a:extLst>
              <a:ext uri="{FF2B5EF4-FFF2-40B4-BE49-F238E27FC236}">
                <a16:creationId xmlns:a16="http://schemas.microsoft.com/office/drawing/2014/main" id="{F18A522C-B97D-13AA-829A-461992588167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9B094B4A-7363-890C-E253-1114BDF1F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Rektangel 7">
            <a:extLst>
              <a:ext uri="{FF2B5EF4-FFF2-40B4-BE49-F238E27FC236}">
                <a16:creationId xmlns:a16="http://schemas.microsoft.com/office/drawing/2014/main" id="{4B55DBC1-56A1-6781-1189-C74130706C0B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4D0C7B17-8D02-05DF-4394-0B95D1EE0ADD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4" name="Obraz 13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FBC4F713-1733-7BB2-E19C-B62F24941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15" name="Obraz 14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F7F9DE06-FCDD-51FF-B32A-A25C06BDC7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16" name="Obraz 15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E8748B91-BF24-74AB-55C9-9A4F60867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59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6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5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E5CE2943-F1F5-1270-EB69-28F0CB07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51" y="1065782"/>
            <a:ext cx="2659899" cy="4726436"/>
          </a:xfrm>
          <a:prstGeom prst="rect">
            <a:avLst/>
          </a:prstGeom>
        </p:spPr>
      </p:pic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ABC923E9-445A-D6D7-4051-E6AAA47B0CC5}"/>
              </a:ext>
            </a:extLst>
          </p:cNvPr>
          <p:cNvCxnSpPr/>
          <p:nvPr/>
        </p:nvCxnSpPr>
        <p:spPr>
          <a:xfrm>
            <a:off x="3242051" y="2171700"/>
            <a:ext cx="5901949" cy="0"/>
          </a:xfrm>
          <a:prstGeom prst="line">
            <a:avLst/>
          </a:prstGeom>
          <a:ln w="19050">
            <a:solidFill>
              <a:srgbClr val="0C0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9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6169712-CC38-4347-9C7A-258F40D8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1" y="732495"/>
            <a:ext cx="6515100" cy="5012010"/>
          </a:xfrm>
          <a:prstGeom prst="rect">
            <a:avLst/>
          </a:prstGeom>
        </p:spPr>
      </p:pic>
      <p:sp>
        <p:nvSpPr>
          <p:cNvPr id="6" name="Rektangel 9">
            <a:extLst>
              <a:ext uri="{FF2B5EF4-FFF2-40B4-BE49-F238E27FC236}">
                <a16:creationId xmlns:a16="http://schemas.microsoft.com/office/drawing/2014/main" id="{9F1C6D9F-2664-3797-CC58-D3272BE8D447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2.1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Måling av tilfredshet på ordinalt målenivå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478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637D4C5-2076-BD10-81BF-B944D0DD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414980"/>
            <a:ext cx="8712200" cy="202804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CD4D1BE5-C1D1-2E88-23EC-D92A35C65419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37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956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Czcionka, tekst, zrzut ekranu, Grafika&#10;&#10;Opis wygenerowany automatycznie">
            <a:extLst>
              <a:ext uri="{FF2B5EF4-FFF2-40B4-BE49-F238E27FC236}">
                <a16:creationId xmlns:a16="http://schemas.microsoft.com/office/drawing/2014/main" id="{5EC4372B-099D-D723-9395-14564FDB9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" y="2222512"/>
            <a:ext cx="6982666" cy="2451076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D056B3E-FEEB-B832-0A93-C547CFDF90D6}"/>
              </a:ext>
            </a:extLst>
          </p:cNvPr>
          <p:cNvCxnSpPr>
            <a:cxnSpLocks/>
          </p:cNvCxnSpPr>
          <p:nvPr/>
        </p:nvCxnSpPr>
        <p:spPr>
          <a:xfrm>
            <a:off x="1064795" y="4827170"/>
            <a:ext cx="8079205" cy="0"/>
          </a:xfrm>
          <a:prstGeom prst="line">
            <a:avLst/>
          </a:prstGeom>
          <a:ln w="19050">
            <a:solidFill>
              <a:srgbClr val="0C0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3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C3D5646-5777-6FA9-6021-A50ED18A4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223252"/>
            <a:ext cx="8115300" cy="208129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07A05E40-1592-40DB-F514-3AA4AF30D714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45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493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D056B3E-FEEB-B832-0A93-C547CFDF90D6}"/>
              </a:ext>
            </a:extLst>
          </p:cNvPr>
          <p:cNvCxnSpPr>
            <a:cxnSpLocks/>
          </p:cNvCxnSpPr>
          <p:nvPr/>
        </p:nvCxnSpPr>
        <p:spPr>
          <a:xfrm>
            <a:off x="1064795" y="4827170"/>
            <a:ext cx="8079205" cy="0"/>
          </a:xfrm>
          <a:prstGeom prst="line">
            <a:avLst/>
          </a:prstGeom>
          <a:ln w="19050">
            <a:solidFill>
              <a:srgbClr val="0C0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4D2528ED-4D6C-8E0F-0A28-9C479410C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7" y="2230365"/>
            <a:ext cx="7021477" cy="24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8469F97-C913-7286-C564-DDD1A1FCE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239847"/>
            <a:ext cx="8077200" cy="2089052"/>
          </a:xfrm>
          <a:prstGeom prst="rect">
            <a:avLst/>
          </a:prstGeom>
        </p:spPr>
      </p:pic>
      <p:sp>
        <p:nvSpPr>
          <p:cNvPr id="5" name="Rektangel 9">
            <a:extLst>
              <a:ext uri="{FF2B5EF4-FFF2-40B4-BE49-F238E27FC236}">
                <a16:creationId xmlns:a16="http://schemas.microsoft.com/office/drawing/2014/main" id="{A43B93E3-9873-551C-A8CD-B5D08F8F0441}"/>
              </a:ext>
            </a:extLst>
          </p:cNvPr>
          <p:cNvSpPr/>
          <p:nvPr/>
        </p:nvSpPr>
        <p:spPr>
          <a:xfrm>
            <a:off x="1583739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51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257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extLst>
              <a:ext uri="{FF2B5EF4-FFF2-40B4-BE49-F238E27FC236}">
                <a16:creationId xmlns:a16="http://schemas.microsoft.com/office/drawing/2014/main" id="{A43B93E3-9873-551C-A8CD-B5D08F8F0441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4.1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Å gjøre et utvalg kan sammenliknes med prøvesmaking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ACFA97-5399-7F9E-308D-2CF2F62A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320" y="1160732"/>
            <a:ext cx="4059360" cy="39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extLst>
              <a:ext uri="{FF2B5EF4-FFF2-40B4-BE49-F238E27FC236}">
                <a16:creationId xmlns:a16="http://schemas.microsoft.com/office/drawing/2014/main" id="{A43B93E3-9873-551C-A8CD-B5D08F8F0441}"/>
              </a:ext>
            </a:extLst>
          </p:cNvPr>
          <p:cNvSpPr/>
          <p:nvPr/>
        </p:nvSpPr>
        <p:spPr>
          <a:xfrm>
            <a:off x="672160" y="5580072"/>
            <a:ext cx="779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4.2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Skisse over en populasjon som består av åtte klynger. Tre klynger velges, og alle individene i klyngen blir med i utvalget. Det gir en utvalgsstørrelse på 25. </a:t>
            </a:r>
            <a:endParaRPr lang="nb-NO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003F360-5302-DB50-4F8A-999755DA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806463"/>
            <a:ext cx="8420100" cy="46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extLst>
              <a:ext uri="{FF2B5EF4-FFF2-40B4-BE49-F238E27FC236}">
                <a16:creationId xmlns:a16="http://schemas.microsoft.com/office/drawing/2014/main" id="{A43B93E3-9873-551C-A8CD-B5D08F8F0441}"/>
              </a:ext>
            </a:extLst>
          </p:cNvPr>
          <p:cNvSpPr/>
          <p:nvPr/>
        </p:nvSpPr>
        <p:spPr>
          <a:xfrm>
            <a:off x="542455" y="5323941"/>
            <a:ext cx="805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4.3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Totrinnsutvelging for en populasjon som består av ti klynger. Først velges fire klynger tilfeldig. Deretter velges fem individer tilfeldig fra hver utvalgte klynge. Det gir en utvalgsstørrelse på 20. </a:t>
            </a:r>
            <a:endParaRPr lang="nb-NO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46C8691-5CB7-3081-EC40-24C226DD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305459"/>
            <a:ext cx="8509000" cy="30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4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197D41-226F-A897-21E8-DE521895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" y="657756"/>
            <a:ext cx="8931623" cy="4565567"/>
          </a:xfrm>
          <a:prstGeom prst="rect">
            <a:avLst/>
          </a:prstGeom>
        </p:spPr>
      </p:pic>
      <p:sp>
        <p:nvSpPr>
          <p:cNvPr id="6" name="Rektangel 9">
            <a:extLst>
              <a:ext uri="{FF2B5EF4-FFF2-40B4-BE49-F238E27FC236}">
                <a16:creationId xmlns:a16="http://schemas.microsoft.com/office/drawing/2014/main" id="{A63A67FA-E656-A899-F1A5-58D61CD57214}"/>
              </a:ext>
            </a:extLst>
          </p:cNvPr>
          <p:cNvSpPr/>
          <p:nvPr/>
        </p:nvSpPr>
        <p:spPr>
          <a:xfrm>
            <a:off x="1148113" y="5300345"/>
            <a:ext cx="6847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4.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4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Stratifisert utvalg av studenter. Det er to strata: norske og utenlandske studenter. Her velger vi like mange fra hvert stratum, siden vi ønsker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å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f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å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like god informasjon om hver av gruppene.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799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154062-EFAF-74AA-0113-79522DE3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5" y="2495535"/>
            <a:ext cx="7014410" cy="1617491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5A96D5A-45FE-839A-689A-01FA187077B8}"/>
              </a:ext>
            </a:extLst>
          </p:cNvPr>
          <p:cNvCxnSpPr>
            <a:cxnSpLocks/>
          </p:cNvCxnSpPr>
          <p:nvPr/>
        </p:nvCxnSpPr>
        <p:spPr>
          <a:xfrm>
            <a:off x="1064795" y="4331870"/>
            <a:ext cx="8079205" cy="0"/>
          </a:xfrm>
          <a:prstGeom prst="line">
            <a:avLst/>
          </a:prstGeom>
          <a:ln w="19050">
            <a:solidFill>
              <a:srgbClr val="0C0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0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D3D78E0-65A0-F5C8-D044-0C23C79B3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" y="639708"/>
            <a:ext cx="8931623" cy="4598888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84D085B6-4E7A-537C-38E0-B0B6730FCBFD}"/>
              </a:ext>
            </a:extLst>
          </p:cNvPr>
          <p:cNvSpPr/>
          <p:nvPr/>
        </p:nvSpPr>
        <p:spPr>
          <a:xfrm>
            <a:off x="1148113" y="5300345"/>
            <a:ext cx="6847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4.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Stratifisert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utvalg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av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studenter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Det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er to strata: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norske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utenlandske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studenter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Andelen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utenlandske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studenter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utvalget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gjenspeiler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andelen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i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populasjonen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20 %.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405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0CCD08-6840-CCA6-4B5D-65BD6CAB2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413" y="633697"/>
            <a:ext cx="3827173" cy="5598662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D5CD335-F165-76D9-88EB-5DBD82C520F4}"/>
              </a:ext>
            </a:extLst>
          </p:cNvPr>
          <p:cNvSpPr/>
          <p:nvPr/>
        </p:nvSpPr>
        <p:spPr>
          <a:xfrm>
            <a:off x="6485586" y="5300973"/>
            <a:ext cx="1991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4.</a:t>
            </a:r>
            <a:r>
              <a:rPr lang="pl-PL" b="1" dirty="0"/>
              <a:t>6  </a:t>
            </a:r>
            <a:r>
              <a:rPr lang="da-DK" dirty="0"/>
              <a:t>Faksimile fra Klassekampen 20. juni 2016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800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D056B3E-FEEB-B832-0A93-C547CFDF90D6}"/>
              </a:ext>
            </a:extLst>
          </p:cNvPr>
          <p:cNvCxnSpPr>
            <a:cxnSpLocks/>
          </p:cNvCxnSpPr>
          <p:nvPr/>
        </p:nvCxnSpPr>
        <p:spPr>
          <a:xfrm>
            <a:off x="1064795" y="4827170"/>
            <a:ext cx="8079205" cy="0"/>
          </a:xfrm>
          <a:prstGeom prst="line">
            <a:avLst/>
          </a:prstGeom>
          <a:ln w="19050">
            <a:solidFill>
              <a:srgbClr val="0C0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C445EBFA-214B-BCF1-C964-078BA769E7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1856" y="2147000"/>
            <a:ext cx="7151649" cy="25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36F3029-D486-7F68-9F31-A32598224B63}"/>
              </a:ext>
            </a:extLst>
          </p:cNvPr>
          <p:cNvSpPr/>
          <p:nvPr/>
        </p:nvSpPr>
        <p:spPr>
          <a:xfrm>
            <a:off x="1583739" y="5832065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65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0538F3-EA99-97F2-C08E-42E9D6BD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2294287"/>
            <a:ext cx="8807116" cy="22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8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E76D184-70DD-F8E9-897D-8151E9B64B33}"/>
              </a:ext>
            </a:extLst>
          </p:cNvPr>
          <p:cNvSpPr/>
          <p:nvPr/>
        </p:nvSpPr>
        <p:spPr>
          <a:xfrm>
            <a:off x="1500939" y="5598320"/>
            <a:ext cx="6142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5</a:t>
            </a:r>
            <a:r>
              <a:rPr lang="nb-NO" b="1" dirty="0"/>
              <a:t>.</a:t>
            </a:r>
            <a:r>
              <a:rPr lang="pl-PL" b="1" dirty="0"/>
              <a:t>1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Stolpediagram for kjønn. Det er en stolpe for hver kategori, og stolpehøydene viser frekvensene.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EBEBEB-4B67-D935-F25B-C9BE51641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49" y="619365"/>
            <a:ext cx="4720501" cy="49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7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EF1E64B-1B0C-1EAA-9C4B-434033DDA725}"/>
              </a:ext>
            </a:extLst>
          </p:cNvPr>
          <p:cNvSpPr/>
          <p:nvPr/>
        </p:nvSpPr>
        <p:spPr>
          <a:xfrm>
            <a:off x="2848758" y="5815372"/>
            <a:ext cx="3446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5</a:t>
            </a:r>
            <a:r>
              <a:rPr lang="nb-NO" b="1" dirty="0"/>
              <a:t>.</a:t>
            </a:r>
            <a:r>
              <a:rPr lang="pl-PL" b="1" dirty="0"/>
              <a:t>2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Kakediagram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kjønn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18D2F8-6B60-5C31-F436-D4D9C58AF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" t="4602" b="9008"/>
          <a:stretch/>
        </p:blipFill>
        <p:spPr>
          <a:xfrm>
            <a:off x="1905360" y="715408"/>
            <a:ext cx="5333279" cy="49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6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1EF63D71-467D-FFB2-6492-2049AEA8C303}"/>
              </a:ext>
            </a:extLst>
          </p:cNvPr>
          <p:cNvSpPr/>
          <p:nvPr/>
        </p:nvSpPr>
        <p:spPr>
          <a:xfrm>
            <a:off x="1583739" y="5868161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67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CE323E-A8AF-8BCA-140E-649BCDE47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49" y="692699"/>
            <a:ext cx="4888262" cy="51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6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440B5969-5EA4-EC07-D355-978B79434A24}"/>
              </a:ext>
            </a:extLst>
          </p:cNvPr>
          <p:cNvSpPr/>
          <p:nvPr/>
        </p:nvSpPr>
        <p:spPr>
          <a:xfrm>
            <a:off x="2469030" y="5799654"/>
            <a:ext cx="4205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3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Stolpediagram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alfabetisk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ordnet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BFE364-A553-6203-1E4D-8FD31C74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" y="1865214"/>
            <a:ext cx="8999621" cy="31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A6A5076-9E58-6D13-A893-79665DE0C976}"/>
              </a:ext>
            </a:extLst>
          </p:cNvPr>
          <p:cNvSpPr/>
          <p:nvPr/>
        </p:nvSpPr>
        <p:spPr>
          <a:xfrm>
            <a:off x="1789243" y="5787623"/>
            <a:ext cx="5568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4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Stolpediagram, ordnet etter avtakende størrelse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B737D9-4BF7-388D-AAF5-10D1857D0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874759"/>
            <a:ext cx="9029700" cy="31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1670EF24-29CF-E0FE-FD1F-37FDC1D66B8B}"/>
              </a:ext>
            </a:extLst>
          </p:cNvPr>
          <p:cNvSpPr/>
          <p:nvPr/>
        </p:nvSpPr>
        <p:spPr>
          <a:xfrm>
            <a:off x="1393931" y="5829735"/>
            <a:ext cx="635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Stolpediagram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karakterer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r>
              <a:rPr lang="pl-PL" sz="1800" b="0" i="1" u="none" strike="noStrike" baseline="0" dirty="0">
                <a:solidFill>
                  <a:srgbClr val="211D1E"/>
                </a:solidFill>
              </a:rPr>
              <a:t>y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-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aksen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angir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frekvensene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B8CF76-D82B-E86C-7811-94CE85CA7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51" y="641982"/>
            <a:ext cx="5026898" cy="51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0CC9B0-C5D3-234D-E373-D8F19127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9" y="1075467"/>
            <a:ext cx="7673321" cy="4029933"/>
          </a:xfrm>
          <a:prstGeom prst="rect">
            <a:avLst/>
          </a:prstGeom>
        </p:spPr>
      </p:pic>
      <p:sp>
        <p:nvSpPr>
          <p:cNvPr id="6" name="Rektangel 9">
            <a:extLst>
              <a:ext uri="{FF2B5EF4-FFF2-40B4-BE49-F238E27FC236}">
                <a16:creationId xmlns:a16="http://schemas.microsoft.com/office/drawing/2014/main" id="{6C8245CA-B166-868D-2628-F86D9FC54725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8482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9">
            <a:extLst>
              <a:ext uri="{FF2B5EF4-FFF2-40B4-BE49-F238E27FC236}">
                <a16:creationId xmlns:a16="http://schemas.microsoft.com/office/drawing/2014/main" id="{DE93EE4E-BB34-D79F-0025-672D762AFDFD}"/>
              </a:ext>
            </a:extLst>
          </p:cNvPr>
          <p:cNvSpPr/>
          <p:nvPr/>
        </p:nvSpPr>
        <p:spPr>
          <a:xfrm>
            <a:off x="1393931" y="5829735"/>
            <a:ext cx="635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6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Stolpediagram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karakterer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,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prosentvis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fordeling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5A770C-C426-CC09-39CE-147E0EA1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50" y="634869"/>
            <a:ext cx="5026897" cy="51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8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D8F76C8C-D962-8B08-86B2-67EA887889C0}"/>
              </a:ext>
            </a:extLst>
          </p:cNvPr>
          <p:cNvSpPr/>
          <p:nvPr/>
        </p:nvSpPr>
        <p:spPr>
          <a:xfrm>
            <a:off x="1393931" y="5829735"/>
            <a:ext cx="635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7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Histogram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alder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Intervallbredde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: 10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år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543993-89D9-D230-7356-03948F653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8"/>
          <a:stretch/>
        </p:blipFill>
        <p:spPr>
          <a:xfrm>
            <a:off x="1979196" y="658933"/>
            <a:ext cx="4614110" cy="50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5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ACB92FDF-9C16-AEFC-1B58-C5E38DEDEA31}"/>
              </a:ext>
            </a:extLst>
          </p:cNvPr>
          <p:cNvSpPr/>
          <p:nvPr/>
        </p:nvSpPr>
        <p:spPr>
          <a:xfrm>
            <a:off x="1393931" y="5829735"/>
            <a:ext cx="635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8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Histogram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alder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Intervallbredde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: 5 </a:t>
            </a:r>
            <a:r>
              <a:rPr lang="pl-PL" dirty="0" err="1">
                <a:solidFill>
                  <a:srgbClr val="211D1E"/>
                </a:solidFill>
              </a:rPr>
              <a:t>å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4C28BF-D0B5-E96D-3B48-BE619940E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1"/>
          <a:stretch/>
        </p:blipFill>
        <p:spPr>
          <a:xfrm>
            <a:off x="2262507" y="628092"/>
            <a:ext cx="4618986" cy="514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0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925611D-3133-5027-1881-67ECD0C6E5BA}"/>
              </a:ext>
            </a:extLst>
          </p:cNvPr>
          <p:cNvSpPr/>
          <p:nvPr/>
        </p:nvSpPr>
        <p:spPr>
          <a:xfrm>
            <a:off x="1393931" y="5829735"/>
            <a:ext cx="635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9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Vanlig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boksplott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tippeligabudsjett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D9FC2D-0534-B310-E6A5-AB317CD96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" t="1379" r="1200" b="2542"/>
          <a:stretch/>
        </p:blipFill>
        <p:spPr>
          <a:xfrm>
            <a:off x="233838" y="1792705"/>
            <a:ext cx="8676322" cy="32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40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A667E28-969C-279C-35DF-E5718371C61F}"/>
              </a:ext>
            </a:extLst>
          </p:cNvPr>
          <p:cNvSpPr/>
          <p:nvPr/>
        </p:nvSpPr>
        <p:spPr>
          <a:xfrm>
            <a:off x="1393931" y="5829735"/>
            <a:ext cx="635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10 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Utbryterboksplott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tippeligabudsjett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64E5B7F-286F-E58E-E491-2FDA08156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" r="371" b="1112"/>
          <a:stretch/>
        </p:blipFill>
        <p:spPr>
          <a:xfrm>
            <a:off x="222584" y="1824743"/>
            <a:ext cx="8692816" cy="32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3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7736099-70E7-C569-696E-4326F78AE0E3}"/>
              </a:ext>
            </a:extLst>
          </p:cNvPr>
          <p:cNvSpPr/>
          <p:nvPr/>
        </p:nvSpPr>
        <p:spPr>
          <a:xfrm>
            <a:off x="1333784" y="5595118"/>
            <a:ext cx="6476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11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Histogram for SAT-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poeng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Vi har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ogs</a:t>
            </a:r>
            <a:r>
              <a:rPr lang="pl-PL" dirty="0" err="1">
                <a:solidFill>
                  <a:srgbClr val="211D1E"/>
                </a:solidFill>
              </a:rPr>
              <a:t>å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tegnet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inn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kurven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for perfekt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normalfordeling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7B8409-21CA-B67D-54C3-FD4293805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" b="1"/>
          <a:stretch/>
        </p:blipFill>
        <p:spPr>
          <a:xfrm>
            <a:off x="102268" y="1145150"/>
            <a:ext cx="8939463" cy="43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44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9104714C-52F1-B01E-31DE-3A9ECFA5466A}"/>
              </a:ext>
            </a:extLst>
          </p:cNvPr>
          <p:cNvSpPr/>
          <p:nvPr/>
        </p:nvSpPr>
        <p:spPr>
          <a:xfrm>
            <a:off x="892484" y="5811687"/>
            <a:ext cx="735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12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Histogram for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prosent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riktige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svar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på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en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mattepr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Venstreskjev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959EB4-17C8-C927-B72A-F742D7F00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"/>
          <a:stretch/>
        </p:blipFill>
        <p:spPr>
          <a:xfrm>
            <a:off x="162288" y="682997"/>
            <a:ext cx="8819423" cy="50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1CB62E-1483-B24D-7B2C-1EAB548C2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/>
          <a:stretch/>
        </p:blipFill>
        <p:spPr>
          <a:xfrm>
            <a:off x="534006" y="697955"/>
            <a:ext cx="8075987" cy="505915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64088394-4240-CACB-BC68-458ABA033F74}"/>
              </a:ext>
            </a:extLst>
          </p:cNvPr>
          <p:cNvSpPr/>
          <p:nvPr/>
        </p:nvSpPr>
        <p:spPr>
          <a:xfrm>
            <a:off x="79987" y="5817703"/>
            <a:ext cx="89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13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Histogram for l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nninger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 H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ø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yreskjev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2710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10B2B0D-DF97-61D4-7C45-83ED1421D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3"/>
          <a:stretch/>
        </p:blipFill>
        <p:spPr>
          <a:xfrm>
            <a:off x="141371" y="1357953"/>
            <a:ext cx="8861258" cy="4172171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89F3DA0-0DF1-D7FB-D951-1CC71F1BD88F}"/>
              </a:ext>
            </a:extLst>
          </p:cNvPr>
          <p:cNvSpPr/>
          <p:nvPr/>
        </p:nvSpPr>
        <p:spPr>
          <a:xfrm>
            <a:off x="1583739" y="5868161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76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 (</a:t>
            </a:r>
            <a:r>
              <a:rPr lang="pl-PL" sz="1800" i="0" u="none" strike="noStrike" baseline="0" dirty="0" err="1">
                <a:solidFill>
                  <a:srgbClr val="211D1E"/>
                </a:solidFill>
              </a:rPr>
              <a:t>Eksempel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5.3)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717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8E7E91C-09BB-E744-BD0F-EF500EFF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07" y="674253"/>
            <a:ext cx="4525186" cy="5114337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D510C23A-3A3E-A7A1-D01E-5CA7E089C0F2}"/>
              </a:ext>
            </a:extLst>
          </p:cNvPr>
          <p:cNvSpPr/>
          <p:nvPr/>
        </p:nvSpPr>
        <p:spPr>
          <a:xfrm>
            <a:off x="1583739" y="5880193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77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272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492BE0A-685A-0AD7-BC47-140DC007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706712"/>
            <a:ext cx="8429625" cy="83497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21A21DF8-69A6-8E14-B650-6DDDBB9E3401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46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4C296FC-B7D0-01CD-27B4-C4894194E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2353650"/>
            <a:ext cx="8927432" cy="2150700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15673CE3-CCCD-A982-7A9C-ED36FEA26230}"/>
              </a:ext>
            </a:extLst>
          </p:cNvPr>
          <p:cNvSpPr/>
          <p:nvPr/>
        </p:nvSpPr>
        <p:spPr>
          <a:xfrm>
            <a:off x="1583739" y="5862145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79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7892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9">
            <a:extLst>
              <a:ext uri="{FF2B5EF4-FFF2-40B4-BE49-F238E27FC236}">
                <a16:creationId xmlns:a16="http://schemas.microsoft.com/office/drawing/2014/main" id="{DAD8A0C3-7C4A-D062-E184-E37400208195}"/>
              </a:ext>
            </a:extLst>
          </p:cNvPr>
          <p:cNvSpPr/>
          <p:nvPr/>
        </p:nvSpPr>
        <p:spPr>
          <a:xfrm>
            <a:off x="1583739" y="5862145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80 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(I)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1112E7-7256-616C-B6F1-FEE7113CF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" r="1"/>
          <a:stretch/>
        </p:blipFill>
        <p:spPr>
          <a:xfrm>
            <a:off x="132349" y="2344323"/>
            <a:ext cx="8893076" cy="216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04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FB9EF2AE-6C80-39A0-9D4F-DED9BB70D90C}"/>
              </a:ext>
            </a:extLst>
          </p:cNvPr>
          <p:cNvSpPr/>
          <p:nvPr/>
        </p:nvSpPr>
        <p:spPr>
          <a:xfrm>
            <a:off x="1583739" y="5862145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>
                <a:solidFill>
                  <a:srgbClr val="211D1E"/>
                </a:solidFill>
              </a:rPr>
              <a:t>80 </a:t>
            </a:r>
            <a:r>
              <a:rPr lang="pl-PL" sz="1800" i="0" u="none" strike="noStrike" baseline="0">
                <a:solidFill>
                  <a:srgbClr val="211D1E"/>
                </a:solidFill>
              </a:rPr>
              <a:t>(II)</a:t>
            </a:r>
            <a:endParaRPr lang="nb-NO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A3633B2-B13E-2D32-7D63-413AF34D1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" t="1129" r="436"/>
          <a:stretch/>
        </p:blipFill>
        <p:spPr>
          <a:xfrm>
            <a:off x="123324" y="2090235"/>
            <a:ext cx="8897352" cy="26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8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2236E61-83EC-6EEC-225A-084F47AB5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63" y="656779"/>
            <a:ext cx="5666873" cy="5567221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F8FAAA4B-1404-9E2F-875D-4446FDB06403}"/>
              </a:ext>
            </a:extLst>
          </p:cNvPr>
          <p:cNvSpPr/>
          <p:nvPr/>
        </p:nvSpPr>
        <p:spPr>
          <a:xfrm>
            <a:off x="7405436" y="5645127"/>
            <a:ext cx="149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86</a:t>
            </a:r>
          </a:p>
          <a:p>
            <a:pPr algn="ctr"/>
            <a:r>
              <a:rPr lang="pl-PL" sz="1800" i="0" u="none" strike="noStrike" baseline="0" dirty="0">
                <a:solidFill>
                  <a:srgbClr val="211D1E"/>
                </a:solidFill>
              </a:rPr>
              <a:t>(</a:t>
            </a:r>
            <a:r>
              <a:rPr lang="pl-PL" sz="1800" i="0" u="none" strike="noStrike" baseline="0" dirty="0" err="1">
                <a:solidFill>
                  <a:srgbClr val="211D1E"/>
                </a:solidFill>
              </a:rPr>
              <a:t>Oppgave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5.3)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6775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9">
            <a:extLst>
              <a:ext uri="{FF2B5EF4-FFF2-40B4-BE49-F238E27FC236}">
                <a16:creationId xmlns:a16="http://schemas.microsoft.com/office/drawing/2014/main" id="{715511BF-FD4D-5CE6-EAD1-E5B7C7B77592}"/>
              </a:ext>
            </a:extLst>
          </p:cNvPr>
          <p:cNvSpPr/>
          <p:nvPr/>
        </p:nvSpPr>
        <p:spPr>
          <a:xfrm>
            <a:off x="165434" y="5572938"/>
            <a:ext cx="883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88</a:t>
            </a:r>
          </a:p>
          <a:p>
            <a:pPr algn="ctr"/>
            <a:r>
              <a:rPr lang="pl-PL" sz="1800" i="0" u="none" strike="noStrike" baseline="0" dirty="0">
                <a:solidFill>
                  <a:srgbClr val="211D1E"/>
                </a:solidFill>
              </a:rPr>
              <a:t>(</a:t>
            </a:r>
            <a:r>
              <a:rPr lang="pl-PL" sz="1800" i="0" u="none" strike="noStrike" baseline="0" dirty="0" err="1">
                <a:solidFill>
                  <a:srgbClr val="211D1E"/>
                </a:solidFill>
              </a:rPr>
              <a:t>Oppgave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5.11)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865D600-225F-CE6B-78C3-A0B693D46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" t="454" r="238"/>
          <a:stretch/>
        </p:blipFill>
        <p:spPr>
          <a:xfrm>
            <a:off x="142875" y="1488734"/>
            <a:ext cx="8858250" cy="38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25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A809167-AFBB-78F0-EE13-BC9512166666}"/>
              </a:ext>
            </a:extLst>
          </p:cNvPr>
          <p:cNvSpPr/>
          <p:nvPr/>
        </p:nvSpPr>
        <p:spPr>
          <a:xfrm>
            <a:off x="165434" y="5572938"/>
            <a:ext cx="883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88</a:t>
            </a:r>
          </a:p>
          <a:p>
            <a:pPr algn="ctr"/>
            <a:r>
              <a:rPr lang="pl-PL" sz="1800" i="0" u="none" strike="noStrike" baseline="0" dirty="0">
                <a:solidFill>
                  <a:srgbClr val="211D1E"/>
                </a:solidFill>
              </a:rPr>
              <a:t>(</a:t>
            </a:r>
            <a:r>
              <a:rPr lang="pl-PL" sz="1800" i="0" u="none" strike="noStrike" baseline="0" dirty="0" err="1">
                <a:solidFill>
                  <a:srgbClr val="211D1E"/>
                </a:solidFill>
              </a:rPr>
              <a:t>Oppgave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5.12)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D32364F-C613-E52D-93C0-A2E609AC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69" y="665201"/>
            <a:ext cx="6149261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9">
            <a:extLst>
              <a:ext uri="{FF2B5EF4-FFF2-40B4-BE49-F238E27FC236}">
                <a16:creationId xmlns:a16="http://schemas.microsoft.com/office/drawing/2014/main" id="{A47ABE19-262C-E19F-F6FD-0DEAEB30302D}"/>
              </a:ext>
            </a:extLst>
          </p:cNvPr>
          <p:cNvSpPr/>
          <p:nvPr/>
        </p:nvSpPr>
        <p:spPr>
          <a:xfrm>
            <a:off x="7321212" y="5645127"/>
            <a:ext cx="160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89</a:t>
            </a:r>
          </a:p>
          <a:p>
            <a:pPr algn="ctr"/>
            <a:r>
              <a:rPr lang="pl-PL" sz="1800" i="0" u="none" strike="noStrike" baseline="0" dirty="0">
                <a:solidFill>
                  <a:srgbClr val="211D1E"/>
                </a:solidFill>
              </a:rPr>
              <a:t>(</a:t>
            </a:r>
            <a:r>
              <a:rPr lang="pl-PL" sz="1800" i="0" u="none" strike="noStrike" baseline="0" dirty="0" err="1">
                <a:solidFill>
                  <a:srgbClr val="211D1E"/>
                </a:solidFill>
              </a:rPr>
              <a:t>Oppgave</a:t>
            </a:r>
            <a:r>
              <a:rPr lang="pl-PL" sz="1800" i="0" u="none" strike="noStrike" baseline="0" dirty="0">
                <a:solidFill>
                  <a:srgbClr val="211D1E"/>
                </a:solidFill>
              </a:rPr>
              <a:t> 5.13)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85DDFD3-70A8-FBD3-F995-D6F0CF3AF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5" t="1930" r="3839"/>
          <a:stretch/>
        </p:blipFill>
        <p:spPr>
          <a:xfrm>
            <a:off x="1807256" y="650643"/>
            <a:ext cx="5513956" cy="55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96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E54A10A-AC7B-12CB-BF54-BFD0BF1293C2}"/>
              </a:ext>
            </a:extLst>
          </p:cNvPr>
          <p:cNvSpPr/>
          <p:nvPr/>
        </p:nvSpPr>
        <p:spPr>
          <a:xfrm>
            <a:off x="165434" y="5572938"/>
            <a:ext cx="883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90</a:t>
            </a:r>
          </a:p>
          <a:p>
            <a:pPr algn="ctr"/>
            <a:r>
              <a:rPr lang="pl-PL" sz="1800" i="0" u="none" strike="noStrike" baseline="0" dirty="0"/>
              <a:t>(L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ø</a:t>
            </a:r>
            <a:r>
              <a:rPr lang="pl-PL" sz="1800" i="0" u="none" strike="noStrike" baseline="0" dirty="0" err="1"/>
              <a:t>sning</a:t>
            </a:r>
            <a:r>
              <a:rPr lang="pl-PL" sz="1800" i="0" u="none" strike="noStrike" baseline="0" dirty="0"/>
              <a:t> </a:t>
            </a:r>
            <a:r>
              <a:rPr lang="pl-PL" sz="1800" i="0" u="none" strike="noStrike" baseline="0" dirty="0" err="1"/>
              <a:t>på</a:t>
            </a:r>
            <a:r>
              <a:rPr lang="pl-PL" sz="1800" i="0" u="none" strike="noStrike" baseline="0" dirty="0"/>
              <a:t> </a:t>
            </a:r>
            <a:r>
              <a:rPr lang="pl-PL" sz="1800" i="0" u="none" strike="noStrike" baseline="0" dirty="0" err="1"/>
              <a:t>oppgave</a:t>
            </a:r>
            <a:r>
              <a:rPr lang="pl-PL" sz="1800" i="0" u="none" strike="noStrike" baseline="0" dirty="0"/>
              <a:t> 5.4 d.)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20486D-502A-1B45-F791-3D444BAE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2590159"/>
            <a:ext cx="9001125" cy="16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00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3AA447CA-DB38-089C-915D-681BB518E528}"/>
              </a:ext>
            </a:extLst>
          </p:cNvPr>
          <p:cNvSpPr/>
          <p:nvPr/>
        </p:nvSpPr>
        <p:spPr>
          <a:xfrm>
            <a:off x="165434" y="5572938"/>
            <a:ext cx="883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92</a:t>
            </a:r>
          </a:p>
          <a:p>
            <a:pPr algn="ctr"/>
            <a:r>
              <a:rPr lang="pl-PL" sz="1800" i="0" u="none" strike="noStrike" baseline="0" dirty="0"/>
              <a:t>(L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ø</a:t>
            </a:r>
            <a:r>
              <a:rPr lang="pl-PL" sz="1800" i="0" u="none" strike="noStrike" baseline="0" dirty="0" err="1"/>
              <a:t>sning</a:t>
            </a:r>
            <a:r>
              <a:rPr lang="pl-PL" sz="1800" i="0" u="none" strike="noStrike" baseline="0" dirty="0"/>
              <a:t> </a:t>
            </a:r>
            <a:r>
              <a:rPr lang="pl-PL" sz="1800" i="0" u="none" strike="noStrike" baseline="0" dirty="0" err="1"/>
              <a:t>på</a:t>
            </a:r>
            <a:r>
              <a:rPr lang="pl-PL" sz="1800" i="0" u="none" strike="noStrike" baseline="0" dirty="0"/>
              <a:t> </a:t>
            </a:r>
            <a:r>
              <a:rPr lang="pl-PL" sz="1800" i="0" u="none" strike="noStrike" baseline="0" dirty="0" err="1"/>
              <a:t>oppgave</a:t>
            </a:r>
            <a:r>
              <a:rPr lang="pl-PL" sz="1800" i="0" u="none" strike="noStrike" baseline="0" dirty="0"/>
              <a:t> 5.14 b.)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8064FC-E22D-D234-22E5-9B6A2E311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" t="4241" r="592"/>
          <a:stretch/>
        </p:blipFill>
        <p:spPr>
          <a:xfrm>
            <a:off x="195513" y="980768"/>
            <a:ext cx="8752974" cy="44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2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8B10050-9A15-D7B8-2F70-F9FF912D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762719"/>
            <a:ext cx="6838950" cy="4951562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AFC4828A-F3D6-2C6A-B64F-AF2A40C2E5F2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1.1  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Den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statistiske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0" i="0" u="none" strike="noStrike" baseline="0" dirty="0" err="1">
                <a:solidFill>
                  <a:srgbClr val="211D1E"/>
                </a:solidFill>
              </a:rPr>
              <a:t>analysen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632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1FABF14-09CA-ADE7-9C5C-A7F10C84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816607"/>
            <a:ext cx="8248650" cy="4900936"/>
          </a:xfrm>
          <a:prstGeom prst="rect">
            <a:avLst/>
          </a:prstGeom>
        </p:spPr>
      </p:pic>
      <p:sp>
        <p:nvSpPr>
          <p:cNvPr id="4" name="Rektangel 9">
            <a:extLst>
              <a:ext uri="{FF2B5EF4-FFF2-40B4-BE49-F238E27FC236}">
                <a16:creationId xmlns:a16="http://schemas.microsoft.com/office/drawing/2014/main" id="{A48DD5E9-62B1-3487-35D7-645A9C484743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1.2  </a:t>
            </a:r>
            <a:r>
              <a:rPr lang="nb-NO" dirty="0"/>
              <a:t>Eksempel 1.1</a:t>
            </a:r>
          </a:p>
        </p:txBody>
      </p:sp>
    </p:spTree>
    <p:extLst>
      <p:ext uri="{BB962C8B-B14F-4D97-AF65-F5344CB8AC3E}">
        <p14:creationId xmlns:p14="http://schemas.microsoft.com/office/powerpoint/2010/main" val="370067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0671696-236B-77A4-2EE4-FE1F32B28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10" y="749300"/>
            <a:ext cx="8088580" cy="5003800"/>
          </a:xfrm>
          <a:prstGeom prst="rect">
            <a:avLst/>
          </a:prstGeom>
        </p:spPr>
      </p:pic>
      <p:sp>
        <p:nvSpPr>
          <p:cNvPr id="6" name="Rektangel 9">
            <a:extLst>
              <a:ext uri="{FF2B5EF4-FFF2-40B4-BE49-F238E27FC236}">
                <a16:creationId xmlns:a16="http://schemas.microsoft.com/office/drawing/2014/main" id="{FBBE6FF3-AEFE-0147-F39D-8B95ECCFEEA2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1.3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Besøk av bankkontor. 1000 respondenter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47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9">
            <a:extLst>
              <a:ext uri="{FF2B5EF4-FFF2-40B4-BE49-F238E27FC236}">
                <a16:creationId xmlns:a16="http://schemas.microsoft.com/office/drawing/2014/main" id="{FBBE6FF3-AEFE-0147-F39D-8B95ECCFEEA2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29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8D4892-D257-5A99-C464-D3518E2D0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428802"/>
            <a:ext cx="8610600" cy="2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1A792E6-A29C-90B9-BEDB-9FE328A0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5" y="2702658"/>
            <a:ext cx="7014410" cy="78806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DC6763A-804E-7248-8F20-AEF60EB0DE5D}"/>
              </a:ext>
            </a:extLst>
          </p:cNvPr>
          <p:cNvCxnSpPr>
            <a:cxnSpLocks/>
          </p:cNvCxnSpPr>
          <p:nvPr/>
        </p:nvCxnSpPr>
        <p:spPr>
          <a:xfrm>
            <a:off x="1064795" y="3709570"/>
            <a:ext cx="8079205" cy="0"/>
          </a:xfrm>
          <a:prstGeom prst="line">
            <a:avLst/>
          </a:prstGeom>
          <a:ln w="19050">
            <a:solidFill>
              <a:srgbClr val="0C0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71118"/>
      </p:ext>
    </p:extLst>
  </p:cSld>
  <p:clrMapOvr>
    <a:masterClrMapping/>
  </p:clrMapOvr>
</p:sld>
</file>

<file path=ppt/theme/theme1.xml><?xml version="1.0" encoding="utf-8"?>
<a:theme xmlns:a="http://schemas.openxmlformats.org/drawingml/2006/main" name="Bolk1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lk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lk4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edlegg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304</TotalTime>
  <Words>443</Words>
  <Application>Microsoft Office PowerPoint</Application>
  <PresentationFormat>Pokaz na ekranie (4:3)</PresentationFormat>
  <Paragraphs>48</Paragraphs>
  <Slides>48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48</vt:i4>
      </vt:variant>
    </vt:vector>
  </HeadingPairs>
  <TitlesOfParts>
    <vt:vector size="54" baseType="lpstr">
      <vt:lpstr>Arial</vt:lpstr>
      <vt:lpstr>Calibri</vt:lpstr>
      <vt:lpstr>Bolk1</vt:lpstr>
      <vt:lpstr>Bolk2</vt:lpstr>
      <vt:lpstr>Bolk4</vt:lpstr>
      <vt:lpstr>Vedlegg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Papis</dc:creator>
  <cp:lastModifiedBy>haveabook_1</cp:lastModifiedBy>
  <cp:revision>50</cp:revision>
  <dcterms:created xsi:type="dcterms:W3CDTF">2024-01-23T12:59:09Z</dcterms:created>
  <dcterms:modified xsi:type="dcterms:W3CDTF">2024-01-25T08:20:36Z</dcterms:modified>
</cp:coreProperties>
</file>